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2"/>
  </p:notesMasterIdLst>
  <p:sldIdLst>
    <p:sldId id="256" r:id="rId5"/>
    <p:sldId id="257" r:id="rId6"/>
    <p:sldId id="259" r:id="rId7"/>
    <p:sldId id="258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2326" autoAdjust="0"/>
  </p:normalViewPr>
  <p:slideViewPr>
    <p:cSldViewPr snapToGrid="0">
      <p:cViewPr varScale="1">
        <p:scale>
          <a:sx n="95" d="100"/>
          <a:sy n="95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A2EE4-D8C4-46FF-85EA-7B2D6D8A540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359D8A-066E-479E-B3B2-0812805670F9}">
      <dgm:prSet phldrT="[Text]" phldr="1"/>
      <dgm:spPr/>
      <dgm:t>
        <a:bodyPr/>
        <a:lstStyle/>
        <a:p>
          <a:endParaRPr lang="en-US" dirty="0"/>
        </a:p>
      </dgm:t>
    </dgm:pt>
    <dgm:pt modelId="{C279F7F9-C7EC-4B22-B864-55E97897F0E0}" type="parTrans" cxnId="{8496475F-398E-4D82-A561-6FA7172C1E3E}">
      <dgm:prSet/>
      <dgm:spPr/>
      <dgm:t>
        <a:bodyPr/>
        <a:lstStyle/>
        <a:p>
          <a:endParaRPr lang="en-US"/>
        </a:p>
      </dgm:t>
    </dgm:pt>
    <dgm:pt modelId="{55084B46-D1FE-4F7B-82A6-6E189A9D4D1A}" type="sibTrans" cxnId="{8496475F-398E-4D82-A561-6FA7172C1E3E}">
      <dgm:prSet/>
      <dgm:spPr/>
      <dgm:t>
        <a:bodyPr/>
        <a:lstStyle/>
        <a:p>
          <a:endParaRPr lang="en-US"/>
        </a:p>
      </dgm:t>
    </dgm:pt>
    <dgm:pt modelId="{1B14A33E-8FC7-419A-B562-4CDDD4288BA4}">
      <dgm:prSet phldrT="[Text]" phldr="1"/>
      <dgm:spPr/>
      <dgm:t>
        <a:bodyPr/>
        <a:lstStyle/>
        <a:p>
          <a:endParaRPr lang="en-US" dirty="0"/>
        </a:p>
      </dgm:t>
    </dgm:pt>
    <dgm:pt modelId="{A36E41FB-FD0B-4CE0-A5D0-8DA40C86925D}" type="parTrans" cxnId="{34382D4C-50D2-4AFE-9E90-551E95FEE084}">
      <dgm:prSet/>
      <dgm:spPr/>
      <dgm:t>
        <a:bodyPr/>
        <a:lstStyle/>
        <a:p>
          <a:endParaRPr lang="en-US"/>
        </a:p>
      </dgm:t>
    </dgm:pt>
    <dgm:pt modelId="{756849B6-2815-48BD-8641-BF7275185A31}" type="sibTrans" cxnId="{34382D4C-50D2-4AFE-9E90-551E95FEE084}">
      <dgm:prSet/>
      <dgm:spPr/>
      <dgm:t>
        <a:bodyPr/>
        <a:lstStyle/>
        <a:p>
          <a:endParaRPr lang="en-US"/>
        </a:p>
      </dgm:t>
    </dgm:pt>
    <dgm:pt modelId="{3F46DAB2-4070-43E1-910E-C751F8E925FC}">
      <dgm:prSet phldrT="[Text]"/>
      <dgm:spPr/>
      <dgm:t>
        <a:bodyPr/>
        <a:lstStyle/>
        <a:p>
          <a:r>
            <a:rPr lang="en-US" dirty="0" smtClean="0"/>
            <a:t>High blood pressure</a:t>
          </a:r>
          <a:endParaRPr lang="en-US" dirty="0"/>
        </a:p>
      </dgm:t>
    </dgm:pt>
    <dgm:pt modelId="{DF0AD9BD-906A-43F6-82C6-DEA401DF70A7}" type="parTrans" cxnId="{B37CC514-86EC-4C69-A800-945894502DDA}">
      <dgm:prSet/>
      <dgm:spPr/>
      <dgm:t>
        <a:bodyPr/>
        <a:lstStyle/>
        <a:p>
          <a:endParaRPr lang="en-US"/>
        </a:p>
      </dgm:t>
    </dgm:pt>
    <dgm:pt modelId="{128724FD-DA10-41B6-AA79-F7D199BF7BD1}" type="sibTrans" cxnId="{B37CC514-86EC-4C69-A800-945894502DDA}">
      <dgm:prSet/>
      <dgm:spPr/>
      <dgm:t>
        <a:bodyPr/>
        <a:lstStyle/>
        <a:p>
          <a:endParaRPr lang="en-US"/>
        </a:p>
      </dgm:t>
    </dgm:pt>
    <dgm:pt modelId="{8047F37A-BA6D-4A04-BEF4-DDFD079E1671}">
      <dgm:prSet phldrT="[Text]"/>
      <dgm:spPr/>
      <dgm:t>
        <a:bodyPr/>
        <a:lstStyle/>
        <a:p>
          <a:r>
            <a:rPr lang="en-US" dirty="0" smtClean="0"/>
            <a:t>Facilitates glucose absorption</a:t>
          </a:r>
          <a:endParaRPr lang="en-US" dirty="0"/>
        </a:p>
      </dgm:t>
    </dgm:pt>
    <dgm:pt modelId="{003F38D7-803D-4148-8597-CBF3FE541EB5}" type="parTrans" cxnId="{2262AAFC-494D-454B-A35F-2BE085A4CE79}">
      <dgm:prSet/>
      <dgm:spPr/>
      <dgm:t>
        <a:bodyPr/>
        <a:lstStyle/>
        <a:p>
          <a:endParaRPr lang="en-US"/>
        </a:p>
      </dgm:t>
    </dgm:pt>
    <dgm:pt modelId="{9E888C1D-4763-4751-96D4-D0F5831EC6FF}" type="sibTrans" cxnId="{2262AAFC-494D-454B-A35F-2BE085A4CE79}">
      <dgm:prSet/>
      <dgm:spPr/>
      <dgm:t>
        <a:bodyPr/>
        <a:lstStyle/>
        <a:p>
          <a:endParaRPr lang="en-US"/>
        </a:p>
      </dgm:t>
    </dgm:pt>
    <dgm:pt modelId="{103F6686-3587-4ACB-ABF4-416CC74A8F37}">
      <dgm:prSet phldrT="[Text]"/>
      <dgm:spPr/>
      <dgm:t>
        <a:bodyPr/>
        <a:lstStyle/>
        <a:p>
          <a:r>
            <a:rPr lang="en-US" dirty="0" smtClean="0"/>
            <a:t>Regulates fluid levels</a:t>
          </a:r>
          <a:endParaRPr lang="en-US" dirty="0"/>
        </a:p>
      </dgm:t>
    </dgm:pt>
    <dgm:pt modelId="{1E109135-6ADC-4BE5-8774-22239A77E2B0}" type="parTrans" cxnId="{005F2FC7-4014-4EC8-9A2E-CD7FA5F93156}">
      <dgm:prSet/>
      <dgm:spPr/>
      <dgm:t>
        <a:bodyPr/>
        <a:lstStyle/>
        <a:p>
          <a:endParaRPr lang="en-US"/>
        </a:p>
      </dgm:t>
    </dgm:pt>
    <dgm:pt modelId="{3153E8A7-2BA1-4B1B-AF90-0C9BECAB5107}" type="sibTrans" cxnId="{005F2FC7-4014-4EC8-9A2E-CD7FA5F93156}">
      <dgm:prSet/>
      <dgm:spPr/>
      <dgm:t>
        <a:bodyPr/>
        <a:lstStyle/>
        <a:p>
          <a:endParaRPr lang="en-US"/>
        </a:p>
      </dgm:t>
    </dgm:pt>
    <dgm:pt modelId="{91DF3C0A-654B-428C-8CE6-0B639AF15538}" type="pres">
      <dgm:prSet presAssocID="{21AA2EE4-D8C4-46FF-85EA-7B2D6D8A540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8265B6-5793-456C-9DA8-AC42961A05BE}" type="pres">
      <dgm:prSet presAssocID="{21AA2EE4-D8C4-46FF-85EA-7B2D6D8A540F}" presName="dummyMaxCanvas" presStyleCnt="0"/>
      <dgm:spPr/>
    </dgm:pt>
    <dgm:pt modelId="{FE30A407-5D00-4FBD-B97F-6A495B8794C7}" type="pres">
      <dgm:prSet presAssocID="{21AA2EE4-D8C4-46FF-85EA-7B2D6D8A540F}" presName="parentComposite" presStyleCnt="0"/>
      <dgm:spPr/>
    </dgm:pt>
    <dgm:pt modelId="{8E806024-8E22-447E-B315-0281BDF1B571}" type="pres">
      <dgm:prSet presAssocID="{21AA2EE4-D8C4-46FF-85EA-7B2D6D8A540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D29363B-CDF9-4A12-A7C3-56AEB6AD434E}" type="pres">
      <dgm:prSet presAssocID="{21AA2EE4-D8C4-46FF-85EA-7B2D6D8A540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0A1E6C3B-7758-4E84-95AE-C2B16DB18F1A}" type="pres">
      <dgm:prSet presAssocID="{21AA2EE4-D8C4-46FF-85EA-7B2D6D8A540F}" presName="childrenComposite" presStyleCnt="0"/>
      <dgm:spPr/>
    </dgm:pt>
    <dgm:pt modelId="{8415D191-3A18-491A-B238-307FD1FA8B77}" type="pres">
      <dgm:prSet presAssocID="{21AA2EE4-D8C4-46FF-85EA-7B2D6D8A540F}" presName="dummyMaxCanvas_ChildArea" presStyleCnt="0"/>
      <dgm:spPr/>
    </dgm:pt>
    <dgm:pt modelId="{36618584-2389-48BA-B142-AC3B64827864}" type="pres">
      <dgm:prSet presAssocID="{21AA2EE4-D8C4-46FF-85EA-7B2D6D8A540F}" presName="fulcrum" presStyleLbl="alignAccFollowNode1" presStyleIdx="2" presStyleCnt="4"/>
      <dgm:spPr/>
    </dgm:pt>
    <dgm:pt modelId="{0E318B86-4F25-45B8-9E93-57F313EC28A0}" type="pres">
      <dgm:prSet presAssocID="{21AA2EE4-D8C4-46FF-85EA-7B2D6D8A540F}" presName="balance_21" presStyleLbl="alignAccFollowNode1" presStyleIdx="3" presStyleCnt="4">
        <dgm:presLayoutVars>
          <dgm:bulletEnabled val="1"/>
        </dgm:presLayoutVars>
      </dgm:prSet>
      <dgm:spPr/>
    </dgm:pt>
    <dgm:pt modelId="{D2212172-3295-42A4-BFA9-9178E0FB897A}" type="pres">
      <dgm:prSet presAssocID="{21AA2EE4-D8C4-46FF-85EA-7B2D6D8A540F}" presName="left_21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2BA87-6F80-4943-BB07-1E3EF69C195F}" type="pres">
      <dgm:prSet presAssocID="{21AA2EE4-D8C4-46FF-85EA-7B2D6D8A540F}" presName="left_21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A28FF-5105-4C50-8DA7-CAFDA16458FE}" type="pres">
      <dgm:prSet presAssocID="{21AA2EE4-D8C4-46FF-85EA-7B2D6D8A540F}" presName="right_21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3D9F2-172F-4FE4-82B4-6EF5C3C110AB}" type="presOf" srcId="{A8359D8A-066E-479E-B3B2-0812805670F9}" destId="{8E806024-8E22-447E-B315-0281BDF1B571}" srcOrd="0" destOrd="0" presId="urn:microsoft.com/office/officeart/2005/8/layout/balance1"/>
    <dgm:cxn modelId="{34382D4C-50D2-4AFE-9E90-551E95FEE084}" srcId="{21AA2EE4-D8C4-46FF-85EA-7B2D6D8A540F}" destId="{1B14A33E-8FC7-419A-B562-4CDDD4288BA4}" srcOrd="1" destOrd="0" parTransId="{A36E41FB-FD0B-4CE0-A5D0-8DA40C86925D}" sibTransId="{756849B6-2815-48BD-8641-BF7275185A31}"/>
    <dgm:cxn modelId="{005F2FC7-4014-4EC8-9A2E-CD7FA5F93156}" srcId="{A8359D8A-066E-479E-B3B2-0812805670F9}" destId="{103F6686-3587-4ACB-ABF4-416CC74A8F37}" srcOrd="1" destOrd="0" parTransId="{1E109135-6ADC-4BE5-8774-22239A77E2B0}" sibTransId="{3153E8A7-2BA1-4B1B-AF90-0C9BECAB5107}"/>
    <dgm:cxn modelId="{2D95A1B9-8D4E-4F2C-BEC0-41C0065B99EE}" type="presOf" srcId="{21AA2EE4-D8C4-46FF-85EA-7B2D6D8A540F}" destId="{91DF3C0A-654B-428C-8CE6-0B639AF15538}" srcOrd="0" destOrd="0" presId="urn:microsoft.com/office/officeart/2005/8/layout/balance1"/>
    <dgm:cxn modelId="{CE11DD8F-21DC-4B8D-AAF7-08D48F45F6A5}" type="presOf" srcId="{1B14A33E-8FC7-419A-B562-4CDDD4288BA4}" destId="{3D29363B-CDF9-4A12-A7C3-56AEB6AD434E}" srcOrd="0" destOrd="0" presId="urn:microsoft.com/office/officeart/2005/8/layout/balance1"/>
    <dgm:cxn modelId="{8496475F-398E-4D82-A561-6FA7172C1E3E}" srcId="{21AA2EE4-D8C4-46FF-85EA-7B2D6D8A540F}" destId="{A8359D8A-066E-479E-B3B2-0812805670F9}" srcOrd="0" destOrd="0" parTransId="{C279F7F9-C7EC-4B22-B864-55E97897F0E0}" sibTransId="{55084B46-D1FE-4F7B-82A6-6E189A9D4D1A}"/>
    <dgm:cxn modelId="{56EA7357-43FE-4744-A764-7F6610C784F7}" type="presOf" srcId="{3F46DAB2-4070-43E1-910E-C751F8E925FC}" destId="{420A28FF-5105-4C50-8DA7-CAFDA16458FE}" srcOrd="0" destOrd="0" presId="urn:microsoft.com/office/officeart/2005/8/layout/balance1"/>
    <dgm:cxn modelId="{EB21D17C-2E38-41BB-94FB-61990EB30E64}" type="presOf" srcId="{8047F37A-BA6D-4A04-BEF4-DDFD079E1671}" destId="{D2212172-3295-42A4-BFA9-9178E0FB897A}" srcOrd="0" destOrd="0" presId="urn:microsoft.com/office/officeart/2005/8/layout/balance1"/>
    <dgm:cxn modelId="{B37CC514-86EC-4C69-A800-945894502DDA}" srcId="{1B14A33E-8FC7-419A-B562-4CDDD4288BA4}" destId="{3F46DAB2-4070-43E1-910E-C751F8E925FC}" srcOrd="0" destOrd="0" parTransId="{DF0AD9BD-906A-43F6-82C6-DEA401DF70A7}" sibTransId="{128724FD-DA10-41B6-AA79-F7D199BF7BD1}"/>
    <dgm:cxn modelId="{2262AAFC-494D-454B-A35F-2BE085A4CE79}" srcId="{A8359D8A-066E-479E-B3B2-0812805670F9}" destId="{8047F37A-BA6D-4A04-BEF4-DDFD079E1671}" srcOrd="0" destOrd="0" parTransId="{003F38D7-803D-4148-8597-CBF3FE541EB5}" sibTransId="{9E888C1D-4763-4751-96D4-D0F5831EC6FF}"/>
    <dgm:cxn modelId="{433AFC9B-0001-4178-A29E-9A6805A76AAD}" type="presOf" srcId="{103F6686-3587-4ACB-ABF4-416CC74A8F37}" destId="{61F2BA87-6F80-4943-BB07-1E3EF69C195F}" srcOrd="0" destOrd="0" presId="urn:microsoft.com/office/officeart/2005/8/layout/balance1"/>
    <dgm:cxn modelId="{44DF7AD2-5819-453C-B17F-85ECA7B08D82}" type="presParOf" srcId="{91DF3C0A-654B-428C-8CE6-0B639AF15538}" destId="{0E8265B6-5793-456C-9DA8-AC42961A05BE}" srcOrd="0" destOrd="0" presId="urn:microsoft.com/office/officeart/2005/8/layout/balance1"/>
    <dgm:cxn modelId="{091C02A3-3962-485A-9737-C1FAEF7A750D}" type="presParOf" srcId="{91DF3C0A-654B-428C-8CE6-0B639AF15538}" destId="{FE30A407-5D00-4FBD-B97F-6A495B8794C7}" srcOrd="1" destOrd="0" presId="urn:microsoft.com/office/officeart/2005/8/layout/balance1"/>
    <dgm:cxn modelId="{4FE438EA-1D37-4B8E-86E2-B45737E3F513}" type="presParOf" srcId="{FE30A407-5D00-4FBD-B97F-6A495B8794C7}" destId="{8E806024-8E22-447E-B315-0281BDF1B571}" srcOrd="0" destOrd="0" presId="urn:microsoft.com/office/officeart/2005/8/layout/balance1"/>
    <dgm:cxn modelId="{566B88CE-6ACC-4ADF-A54D-A0CC2C2A90B9}" type="presParOf" srcId="{FE30A407-5D00-4FBD-B97F-6A495B8794C7}" destId="{3D29363B-CDF9-4A12-A7C3-56AEB6AD434E}" srcOrd="1" destOrd="0" presId="urn:microsoft.com/office/officeart/2005/8/layout/balance1"/>
    <dgm:cxn modelId="{DCEA5273-7427-4D86-81ED-45186C52941B}" type="presParOf" srcId="{91DF3C0A-654B-428C-8CE6-0B639AF15538}" destId="{0A1E6C3B-7758-4E84-95AE-C2B16DB18F1A}" srcOrd="2" destOrd="0" presId="urn:microsoft.com/office/officeart/2005/8/layout/balance1"/>
    <dgm:cxn modelId="{E7C0DC8D-AFF2-4230-86D7-EF045B4C8EEE}" type="presParOf" srcId="{0A1E6C3B-7758-4E84-95AE-C2B16DB18F1A}" destId="{8415D191-3A18-491A-B238-307FD1FA8B77}" srcOrd="0" destOrd="0" presId="urn:microsoft.com/office/officeart/2005/8/layout/balance1"/>
    <dgm:cxn modelId="{3F5AC3D1-D431-4B6B-BF4F-2F9C781B35A9}" type="presParOf" srcId="{0A1E6C3B-7758-4E84-95AE-C2B16DB18F1A}" destId="{36618584-2389-48BA-B142-AC3B64827864}" srcOrd="1" destOrd="0" presId="urn:microsoft.com/office/officeart/2005/8/layout/balance1"/>
    <dgm:cxn modelId="{F8355627-755F-4C65-941A-3F15D9AF6195}" type="presParOf" srcId="{0A1E6C3B-7758-4E84-95AE-C2B16DB18F1A}" destId="{0E318B86-4F25-45B8-9E93-57F313EC28A0}" srcOrd="2" destOrd="0" presId="urn:microsoft.com/office/officeart/2005/8/layout/balance1"/>
    <dgm:cxn modelId="{7BD62B73-F17D-479F-8690-9258C1A56565}" type="presParOf" srcId="{0A1E6C3B-7758-4E84-95AE-C2B16DB18F1A}" destId="{D2212172-3295-42A4-BFA9-9178E0FB897A}" srcOrd="3" destOrd="0" presId="urn:microsoft.com/office/officeart/2005/8/layout/balance1"/>
    <dgm:cxn modelId="{CD907B3A-C418-4B3C-B0FF-4FEB552E188D}" type="presParOf" srcId="{0A1E6C3B-7758-4E84-95AE-C2B16DB18F1A}" destId="{61F2BA87-6F80-4943-BB07-1E3EF69C195F}" srcOrd="4" destOrd="0" presId="urn:microsoft.com/office/officeart/2005/8/layout/balance1"/>
    <dgm:cxn modelId="{63D4918F-A6D7-4E51-950C-FEEC81B2D48C}" type="presParOf" srcId="{0A1E6C3B-7758-4E84-95AE-C2B16DB18F1A}" destId="{420A28FF-5105-4C50-8DA7-CAFDA16458FE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06024-8E22-447E-B315-0281BDF1B571}">
      <dsp:nvSpPr>
        <dsp:cNvPr id="0" name=""/>
        <dsp:cNvSpPr/>
      </dsp:nvSpPr>
      <dsp:spPr>
        <a:xfrm>
          <a:off x="3550729" y="0"/>
          <a:ext cx="1330452" cy="739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3572378" y="21649"/>
        <a:ext cx="1287154" cy="695842"/>
      </dsp:txXfrm>
    </dsp:sp>
    <dsp:sp modelId="{3D29363B-CDF9-4A12-A7C3-56AEB6AD434E}">
      <dsp:nvSpPr>
        <dsp:cNvPr id="0" name=""/>
        <dsp:cNvSpPr/>
      </dsp:nvSpPr>
      <dsp:spPr>
        <a:xfrm>
          <a:off x="5472493" y="0"/>
          <a:ext cx="1330452" cy="739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5494142" y="21649"/>
        <a:ext cx="1287154" cy="695842"/>
      </dsp:txXfrm>
    </dsp:sp>
    <dsp:sp modelId="{36618584-2389-48BA-B142-AC3B64827864}">
      <dsp:nvSpPr>
        <dsp:cNvPr id="0" name=""/>
        <dsp:cNvSpPr/>
      </dsp:nvSpPr>
      <dsp:spPr>
        <a:xfrm>
          <a:off x="4899660" y="3141344"/>
          <a:ext cx="554355" cy="554355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18B86-4F25-45B8-9E93-57F313EC28A0}">
      <dsp:nvSpPr>
        <dsp:cNvPr id="0" name=""/>
        <dsp:cNvSpPr/>
      </dsp:nvSpPr>
      <dsp:spPr>
        <a:xfrm rot="21360000">
          <a:off x="3513264" y="2903797"/>
          <a:ext cx="3327145" cy="232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12172-3295-42A4-BFA9-9178E0FB897A}">
      <dsp:nvSpPr>
        <dsp:cNvPr id="0" name=""/>
        <dsp:cNvSpPr/>
      </dsp:nvSpPr>
      <dsp:spPr>
        <a:xfrm rot="21360000">
          <a:off x="3494238" y="1968347"/>
          <a:ext cx="1369520" cy="971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Facilitates glucose absorption</a:t>
          </a:r>
          <a:endParaRPr lang="en-US" sz="1700" kern="1200" dirty="0"/>
        </a:p>
      </dsp:txBody>
      <dsp:txXfrm>
        <a:off x="3541648" y="2015757"/>
        <a:ext cx="1274700" cy="876374"/>
      </dsp:txXfrm>
    </dsp:sp>
    <dsp:sp modelId="{61F2BA87-6F80-4943-BB07-1E3EF69C195F}">
      <dsp:nvSpPr>
        <dsp:cNvPr id="0" name=""/>
        <dsp:cNvSpPr/>
      </dsp:nvSpPr>
      <dsp:spPr>
        <a:xfrm rot="21360000">
          <a:off x="3420324" y="963117"/>
          <a:ext cx="1369520" cy="971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Regulates fluid levels</a:t>
          </a:r>
          <a:endParaRPr lang="en-US" sz="1700" kern="1200" dirty="0"/>
        </a:p>
      </dsp:txBody>
      <dsp:txXfrm>
        <a:off x="3467734" y="1010527"/>
        <a:ext cx="1274700" cy="876374"/>
      </dsp:txXfrm>
    </dsp:sp>
    <dsp:sp modelId="{420A28FF-5105-4C50-8DA7-CAFDA16458FE}">
      <dsp:nvSpPr>
        <dsp:cNvPr id="0" name=""/>
        <dsp:cNvSpPr/>
      </dsp:nvSpPr>
      <dsp:spPr>
        <a:xfrm rot="21360000">
          <a:off x="5397523" y="1835302"/>
          <a:ext cx="1369520" cy="9711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High blood pressure</a:t>
          </a:r>
          <a:endParaRPr lang="en-US" sz="1700" kern="1200" dirty="0"/>
        </a:p>
      </dsp:txBody>
      <dsp:txXfrm>
        <a:off x="5444933" y="1882712"/>
        <a:ext cx="1274700" cy="87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01D4C-CB71-401E-8B87-07B1EC637D68}" type="datetimeFigureOut">
              <a:rPr lang="en-GB" smtClean="0"/>
              <a:t>18/12/2018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4542-C3EE-4B86-B82E-B942B2B7B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2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8yQNZ0x1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tips-for-a-lower-salt-di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It’s all about balance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4542-C3EE-4B86-B82E-B942B2B7B8B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52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British Heart Foundation, 2018. </a:t>
            </a:r>
            <a:r>
              <a:rPr lang="en-GB" i="1" dirty="0" smtClean="0"/>
              <a:t>Why is too much salt bad for you? </a:t>
            </a:r>
            <a:r>
              <a:rPr lang="en-GB" dirty="0" smtClean="0"/>
              <a:t>[video online]. Available at: </a:t>
            </a:r>
            <a:r>
              <a:rPr lang="en-GB" dirty="0" smtClean="0">
                <a:hlinkClick r:id="rId3"/>
              </a:rPr>
              <a:t>https://www.youtube.com/watch?v=uM8yQNZ0x10</a:t>
            </a:r>
            <a:r>
              <a:rPr lang="en-GB" dirty="0" smtClean="0"/>
              <a:t> [Accessed 18/12/218]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4542-C3EE-4B86-B82E-B942B2B7B8B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NHS, 2018. </a:t>
            </a:r>
            <a:r>
              <a:rPr lang="en-GB" i="1" dirty="0" smtClean="0"/>
              <a:t>Tips for a lower salt diet. </a:t>
            </a:r>
            <a:r>
              <a:rPr lang="en-GB" dirty="0" smtClean="0"/>
              <a:t>[online] Available at: </a:t>
            </a:r>
            <a:r>
              <a:rPr lang="en-GB" dirty="0" smtClean="0">
                <a:hlinkClick r:id="rId3"/>
              </a:rPr>
              <a:t>https://www.nhs.uk/live-well/eat-well/tips-for-a-lower-salt-diet/</a:t>
            </a:r>
            <a:r>
              <a:rPr lang="en-GB" dirty="0" smtClean="0"/>
              <a:t>. Accessed 18/12/2018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4542-C3EE-4B86-B82E-B942B2B7B8B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55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E873E-D1A8-4EA3-B5AF-93EA1A70D4F0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3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4032-7AB4-4C99-A5D2-C6D85C264F50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0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9920E-7612-468A-A22B-B80780BE2506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0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3E758-09B7-4A1A-BCB6-ECDC58A8B303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19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7522-0E73-4B55-978B-4F33BE989AF6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51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04EE-636F-4FB0-9C84-BB8A3870CDF3}" type="datetime1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7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954F-34D1-490B-9AD3-2C578615DDFE}" type="datetime1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79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93A3-66AE-44E1-88B3-205A760C0613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7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91E2-5534-463F-9D54-EE05B08650D2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0570-CDD2-4FD9-8267-F0D20278146A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01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43DB9-77E6-4DAF-BAEF-B25D9396B57C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5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C3DD-AF2F-4771-99F0-8637B3FBCC1B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153C-FFEF-4518-B4AF-8196E8E561DE}" type="datetime1">
              <a:rPr lang="en-GB" smtClean="0"/>
              <a:t>18/12/2018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1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7844D-4BC8-4D42-82F0-5A063F72CE83}" type="datetime1">
              <a:rPr lang="en-GB" smtClean="0"/>
              <a:t>18/12/2018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9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B28A-D147-4560-A661-C3D2FF1EB1B7}" type="datetime1">
              <a:rPr lang="en-GB" smtClean="0"/>
              <a:t>18/12/2018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79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86BB9-0FD1-470B-9DC0-D726C96AD0CE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BBB6-BF67-4E93-84E9-5F408DE7EBC6}" type="datetime1">
              <a:rPr lang="en-GB" smtClean="0"/>
              <a:t>18/12/2018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64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AA0EA-EFFB-4922-A64F-5C7E2E4BB27E}" type="datetime1">
              <a:rPr lang="en-GB" smtClean="0"/>
              <a:t>18/12/2018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CBA7E-C988-49B7-B850-1C09DDC87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76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8yQNZ0x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tips-for-a-lower-salt-diet/" TargetMode="External"/><Relationship Id="rId2" Type="http://schemas.openxmlformats.org/officeDocument/2006/relationships/hyperlink" Target="https://www.youtube.com/watch?v=uM8yQNZ0x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What’s in our food?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Joe Train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Fish and Chips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4560"/>
            <a:ext cx="5105400" cy="364964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High in salt (sodium)</a:t>
            </a:r>
          </a:p>
          <a:p>
            <a:r>
              <a:rPr lang="en-GB" dirty="0" smtClean="0"/>
              <a:t>High in fat</a:t>
            </a:r>
          </a:p>
          <a:p>
            <a:r>
              <a:rPr lang="en-GB" dirty="0" smtClean="0"/>
              <a:t>High in taste!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7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salt?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1" y="609600"/>
            <a:ext cx="5685366" cy="51816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4400" dirty="0" err="1" smtClean="0"/>
              <a:t>NaCl</a:t>
            </a:r>
            <a:endParaRPr lang="en-GB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0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too much salt bad for you?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i="1" dirty="0"/>
              <a:t>Why is too much salt bad for you? </a:t>
            </a:r>
            <a:r>
              <a:rPr lang="en-GB" i="1" dirty="0" smtClean="0"/>
              <a:t> </a:t>
            </a:r>
            <a:r>
              <a:rPr lang="en-GB" dirty="0" smtClean="0"/>
              <a:t>British </a:t>
            </a:r>
            <a:r>
              <a:rPr lang="en-GB" smtClean="0"/>
              <a:t>Heart Foundation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www.youtube.com/watch?v=uM8yQNZ0x10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5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reduce salt intake?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Shop for lower salt foods</a:t>
            </a:r>
          </a:p>
          <a:p>
            <a:r>
              <a:rPr lang="en-GB" dirty="0" smtClean="0"/>
              <a:t>Cook with less salt</a:t>
            </a:r>
          </a:p>
          <a:p>
            <a:r>
              <a:rPr lang="en-GB" dirty="0" smtClean="0"/>
              <a:t>Eating out – eat </a:t>
            </a:r>
            <a:r>
              <a:rPr lang="en-GB" dirty="0" smtClean="0"/>
              <a:t>smart</a:t>
            </a:r>
          </a:p>
          <a:p>
            <a:pPr lvl="1"/>
            <a:r>
              <a:rPr lang="en-GB" dirty="0" smtClean="0"/>
              <a:t>Pizza – choose veg or chicken</a:t>
            </a:r>
          </a:p>
          <a:p>
            <a:pPr lvl="1"/>
            <a:r>
              <a:rPr lang="en-GB" dirty="0" smtClean="0"/>
              <a:t>Pasta – choose tomato sauce</a:t>
            </a:r>
          </a:p>
          <a:p>
            <a:pPr lvl="1"/>
            <a:r>
              <a:rPr lang="en-GB" dirty="0" smtClean="0"/>
              <a:t>Chinese or Indian – choose plain rice</a:t>
            </a:r>
            <a:endParaRPr lang="en-GB" dirty="0" smtClean="0"/>
          </a:p>
          <a:p>
            <a:r>
              <a:rPr lang="en-GB" dirty="0" smtClean="0"/>
              <a:t>Check your supplements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1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Salt - benefits and drawbacks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825668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498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and Image Attribution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64059"/>
          </a:xfrm>
        </p:spPr>
        <p:txBody>
          <a:bodyPr>
            <a:normAutofit/>
          </a:bodyPr>
          <a:lstStyle/>
          <a:p>
            <a:r>
              <a:rPr lang="en-GB" dirty="0" smtClean="0"/>
              <a:t>British Heart Foundation, 2018. </a:t>
            </a:r>
            <a:r>
              <a:rPr lang="en-GB" i="1" dirty="0" smtClean="0"/>
              <a:t>Why is too much salt bad for you? </a:t>
            </a:r>
            <a:r>
              <a:rPr lang="en-GB" dirty="0" smtClean="0"/>
              <a:t>[video online]. </a:t>
            </a:r>
            <a:r>
              <a:rPr lang="en-GB" dirty="0"/>
              <a:t>Available at: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www.youtube.com/watch?v=uM8yQNZ0x10</a:t>
            </a:r>
            <a:r>
              <a:rPr lang="en-GB" dirty="0" smtClean="0"/>
              <a:t> [Accessed 18/12/218]</a:t>
            </a:r>
            <a:endParaRPr lang="en-GB" dirty="0"/>
          </a:p>
          <a:p>
            <a:r>
              <a:rPr lang="en-GB" dirty="0" smtClean="0"/>
              <a:t>NHS</a:t>
            </a:r>
            <a:r>
              <a:rPr lang="en-GB" dirty="0"/>
              <a:t>, 2018. </a:t>
            </a:r>
            <a:r>
              <a:rPr lang="en-GB" i="1" dirty="0"/>
              <a:t>Tips for a lower salt </a:t>
            </a:r>
            <a:r>
              <a:rPr lang="en-GB" i="1" dirty="0" smtClean="0"/>
              <a:t>diet. </a:t>
            </a:r>
            <a:r>
              <a:rPr lang="en-GB" dirty="0" smtClean="0"/>
              <a:t>[online</a:t>
            </a:r>
            <a:r>
              <a:rPr lang="en-GB" dirty="0"/>
              <a:t>] Available at: </a:t>
            </a:r>
            <a:r>
              <a:rPr lang="en-GB" dirty="0">
                <a:hlinkClick r:id="rId3"/>
              </a:rPr>
              <a:t>https://www.nhs.uk/live-well/eat-well/tips-for-a-lower-salt-diet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. Accessed 18/12/2018</a:t>
            </a:r>
            <a:endParaRPr lang="en-GB" i="1" dirty="0" smtClean="0"/>
          </a:p>
          <a:p>
            <a:r>
              <a:rPr lang="en-GB" b="1" dirty="0" smtClean="0"/>
              <a:t>File:Fish</a:t>
            </a:r>
            <a:r>
              <a:rPr lang="en-GB" b="1" dirty="0"/>
              <a:t>, chips and mushy </a:t>
            </a:r>
            <a:r>
              <a:rPr lang="en-GB" b="1" dirty="0" smtClean="0"/>
              <a:t>peas.jpg, </a:t>
            </a:r>
            <a:r>
              <a:rPr lang="en-GB" dirty="0" smtClean="0"/>
              <a:t>Charles </a:t>
            </a:r>
            <a:r>
              <a:rPr lang="en-GB" dirty="0"/>
              <a:t>Haynes from Bangalore, India [CC BY-SA 2.0 (https://creativecommons.org/licenses/by-sa/2.0)], via Wikimedia </a:t>
            </a:r>
            <a:r>
              <a:rPr lang="en-GB" dirty="0" smtClean="0"/>
              <a:t>Commons</a:t>
            </a:r>
          </a:p>
          <a:p>
            <a:r>
              <a:rPr lang="en-US" altLang="en-US" b="1" dirty="0" smtClean="0">
                <a:effectLst/>
                <a:latin typeface="Arial" panose="020B0604020202020204" pitchFamily="34" charset="0"/>
              </a:rPr>
              <a:t>File:Sodium-chloride-3D-ionic.png</a:t>
            </a:r>
            <a:r>
              <a:rPr lang="en-US" altLang="en-US" dirty="0" smtClean="0">
                <a:effectLst/>
                <a:latin typeface="Arial" panose="020B0604020202020204" pitchFamily="34" charset="0"/>
              </a:rPr>
              <a:t>, Public Domain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What's in our food?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CBA7E-C988-49B7-B850-1C09DDC871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32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34817C9E380499E3F9794008124CB" ma:contentTypeVersion="1" ma:contentTypeDescription="Create a new document." ma:contentTypeScope="" ma:versionID="c74e7e5b2a73e47bf166fb1df49e0c58">
  <xsd:schema xmlns:xsd="http://www.w3.org/2001/XMLSchema" xmlns:xs="http://www.w3.org/2001/XMLSchema" xmlns:p="http://schemas.microsoft.com/office/2006/metadata/properties" xmlns:ns2="79ae50cd-f7af-4d47-ae4f-ce523c175f2c" targetNamespace="http://schemas.microsoft.com/office/2006/metadata/properties" ma:root="true" ma:fieldsID="c444840210ddcb44ca69a24e9f6fc367" ns2:_="">
    <xsd:import namespace="79ae50cd-f7af-4d47-ae4f-ce523c175f2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e50cd-f7af-4d47-ae4f-ce523c175f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AB99BC-F006-4EDC-9AEA-40047D88E0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1E440-CEC7-4E7C-BCC5-14DA5ED29B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e50cd-f7af-4d47-ae4f-ce523c175f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6FFE09-DD4D-483F-9DBA-5479930FDFC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9ae50cd-f7af-4d47-ae4f-ce523c175f2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79</TotalTime>
  <Words>293</Words>
  <Application>Microsoft Office PowerPoint</Application>
  <PresentationFormat>Widescreen</PresentationFormat>
  <Paragraphs>48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What’s in our food?</vt:lpstr>
      <vt:lpstr>Fish and Chips</vt:lpstr>
      <vt:lpstr>What is salt?</vt:lpstr>
      <vt:lpstr>Why is too much salt bad for you?</vt:lpstr>
      <vt:lpstr>How to reduce salt intake?</vt:lpstr>
      <vt:lpstr>Salt - benefits and drawbacks</vt:lpstr>
      <vt:lpstr>References and Image Attribution</vt:lpstr>
    </vt:vector>
  </TitlesOfParts>
  <Company>Cardiff Met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our food?</dc:title>
  <dc:creator>Johns, Gareth</dc:creator>
  <cp:lastModifiedBy>Johns, Gareth</cp:lastModifiedBy>
  <cp:revision>12</cp:revision>
  <dcterms:created xsi:type="dcterms:W3CDTF">2018-12-18T09:12:23Z</dcterms:created>
  <dcterms:modified xsi:type="dcterms:W3CDTF">2018-12-18T11:41:40Z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0x010100B9234817C9E380499E3F9794008124CB</vt:lpwstr>
  </property>
</Properties>
</file>